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5.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6.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65" r:id="rId6"/>
    <p:sldMasterId id="2147483913" r:id="rId7"/>
  </p:sldMasterIdLst>
  <p:notesMasterIdLst>
    <p:notesMasterId r:id="rId31"/>
  </p:notesMasterIdLst>
  <p:handoutMasterIdLst>
    <p:handoutMasterId r:id="rId32"/>
  </p:handoutMasterIdLst>
  <p:sldIdLst>
    <p:sldId id="356" r:id="rId8"/>
    <p:sldId id="358" r:id="rId9"/>
    <p:sldId id="364" r:id="rId10"/>
    <p:sldId id="359" r:id="rId11"/>
    <p:sldId id="360" r:id="rId12"/>
    <p:sldId id="334" r:id="rId13"/>
    <p:sldId id="322" r:id="rId14"/>
    <p:sldId id="277" r:id="rId15"/>
    <p:sldId id="362" r:id="rId16"/>
    <p:sldId id="355" r:id="rId17"/>
    <p:sldId id="279" r:id="rId18"/>
    <p:sldId id="365" r:id="rId19"/>
    <p:sldId id="350" r:id="rId20"/>
    <p:sldId id="351" r:id="rId21"/>
    <p:sldId id="367" r:id="rId22"/>
    <p:sldId id="353" r:id="rId23"/>
    <p:sldId id="354" r:id="rId24"/>
    <p:sldId id="361" r:id="rId25"/>
    <p:sldId id="369" r:id="rId26"/>
    <p:sldId id="366" r:id="rId27"/>
    <p:sldId id="342" r:id="rId28"/>
    <p:sldId id="343" r:id="rId29"/>
    <p:sldId id="348" r:id="rId3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4"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5"/>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8"/>
    <p:restoredTop sz="94123"/>
  </p:normalViewPr>
  <p:slideViewPr>
    <p:cSldViewPr snapToGrid="0" snapToObjects="1" showGuides="1">
      <p:cViewPr varScale="1">
        <p:scale>
          <a:sx n="109" d="100"/>
          <a:sy n="109" d="100"/>
        </p:scale>
        <p:origin x="184" y="392"/>
      </p:cViewPr>
      <p:guideLst>
        <p:guide orient="horz" pos="1644"/>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2/13/19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2/13/19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76859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15761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09940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511325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3.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464321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CA"/>
              <a:t>Think 2019 / Think_2019_From_wild_idea_to_AI_app / Feb 13,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CA"/>
              <a:t>Think 2019 / Think_2019_From_wild_idea_to_AI_app / Feb 13,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Tree>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solidFill>
                  <a:srgbClr val="000000"/>
                </a:solidFill>
              </a:rPr>
              <a:t>Think 2019 / Think_2019_From_wild_idea_to_AI_app / Feb 13, 2019 / © 2019 IBM Corporation</a:t>
            </a:r>
            <a:endParaRPr lang="en-US">
              <a:solidFill>
                <a:srgbClr val="000000"/>
              </a:solidFill>
            </a:endParaRPr>
          </a:p>
        </p:txBody>
      </p:sp>
    </p:spTree>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solidFill>
                  <a:srgbClr val="FFFFFF"/>
                </a:solidFill>
              </a:rPr>
              <a:t>Think 2019 / Think_2019_From_wild_idea_to_AI_app / Feb 13, 2019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solidFill>
                  <a:srgbClr val="FFFFFF"/>
                </a:solidFill>
              </a:rPr>
              <a:t>Think 2019 / Think_2019_From_wild_idea_to_AI_app / Feb 13, 2019 / ©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solidFill>
                  <a:srgbClr val="FFFFFF"/>
                </a:solidFill>
              </a:rPr>
              <a:t>Think 2019 / Think_2019_From_wild_idea_to_AI_app / Feb 13, 2019 / © 2019 IBM Corporation</a:t>
            </a:r>
            <a:endParaRPr lang="en-US">
              <a:solidFill>
                <a:srgbClr val="FFFFFF"/>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solidFill>
                  <a:srgbClr val="FFFFFF"/>
                </a:solidFill>
              </a:rPr>
              <a:t>Think 2019 / Think_2019_From_wild_idea_to_AI_app / Feb 13, 2019 / © 2019 IBM Corporation</a:t>
            </a:r>
            <a:endParaRPr lang="en-US">
              <a:solidFill>
                <a:srgbClr val="FFFFFF"/>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61393180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Tree>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solidFill>
                  <a:srgbClr val="000000"/>
                </a:solidFill>
              </a:rPr>
              <a:t>Think 2019 / Think_2019_From_wild_idea_to_AI_app / Feb 13, 2019 / © 2019 IBM Corporation</a:t>
            </a:r>
            <a:endParaRPr lang="en-US">
              <a:solidFill>
                <a:srgbClr val="000000"/>
              </a:solidFill>
            </a:endParaRPr>
          </a:p>
        </p:txBody>
      </p:sp>
    </p:spTree>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8403728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solidFill>
                  <a:srgbClr val="FFFFFF"/>
                </a:solidFill>
              </a:rPr>
              <a:t>Think 2019 / Think_2019_From_wild_idea_to_AI_app / Feb 13, 2019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solidFill>
                  <a:srgbClr val="FFFFFF"/>
                </a:solidFill>
              </a:rPr>
              <a:t>Think 2019 / Think_2019_From_wild_idea_to_AI_app / Feb 13, 2019 / ©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solidFill>
                  <a:srgbClr val="FFFFFF"/>
                </a:solidFill>
              </a:rPr>
              <a:t>Think 2019 / Think_2019_From_wild_idea_to_AI_app / Feb 13, 2019 / © 2019 IBM Corporation</a:t>
            </a:r>
            <a:endParaRPr lang="en-US">
              <a:solidFill>
                <a:srgbClr val="FFFFFF"/>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9392364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solidFill>
                  <a:srgbClr val="FFFFFF"/>
                </a:solidFill>
              </a:rPr>
              <a:t>Think 2019 / Think_2019_From_wild_idea_to_AI_app / Feb 13, 2019 / © 2019 IBM Corporation</a:t>
            </a:r>
            <a:endParaRPr lang="en-US">
              <a:solidFill>
                <a:srgbClr val="FFFFFF"/>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40118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7840" t="11953" r="7840" b="8997"/>
          <a:stretch/>
        </p:blipFill>
        <p:spPr>
          <a:xfrm>
            <a:off x="0" y="0"/>
            <a:ext cx="9144000"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90687389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1341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744734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07542171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74507347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66520395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36520049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007401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612136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922982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21374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6839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08353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53858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917350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51463757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28847754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720681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352557393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83657416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1619070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65808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1204712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285088926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57562444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430892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776120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4163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663561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869841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78350689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06030447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08187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8361489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9481378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1596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331550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2135056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Think 2019 / Think_2019_From_wild_idea_to_AI_app / Feb 13, 2019 / © 2019 IBM Corporation</a:t>
            </a:r>
            <a:endParaRPr lang="en-US"/>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CA"/>
              <a:t>Think 2019 / Think_2019_From_wild_idea_to_AI_app / Feb 13, 2019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CA"/>
              <a:t>Think 2019 / Think_2019_From_wild_idea_to_AI_app / Feb 13,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36601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2568061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theme" Target="../theme/theme3.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theme" Target="../theme/theme4.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8" Type="http://schemas.openxmlformats.org/officeDocument/2006/relationships/slideLayout" Target="../slideLayouts/slideLayout119.xml"/><Relationship Id="rId3" Type="http://schemas.openxmlformats.org/officeDocument/2006/relationships/slideLayout" Target="../slideLayouts/slideLayout11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theme" Target="../theme/theme5.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8" Type="http://schemas.openxmlformats.org/officeDocument/2006/relationships/slideLayout" Target="../slideLayouts/slideLayout155.xml"/><Relationship Id="rId3" Type="http://schemas.openxmlformats.org/officeDocument/2006/relationships/slideLayout" Target="../slideLayouts/slideLayout1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theme" Target="../theme/theme6.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8" Type="http://schemas.openxmlformats.org/officeDocument/2006/relationships/slideLayout" Target="../slideLayouts/slideLayout191.xml"/><Relationship Id="rId3" Type="http://schemas.openxmlformats.org/officeDocument/2006/relationships/slideLayout" Target="../slideLayouts/slideLayout18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theme" Target="../theme/theme7.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 Id="rId8" Type="http://schemas.openxmlformats.org/officeDocument/2006/relationships/slideLayout" Target="../slideLayouts/slideLayout228.xml"/><Relationship Id="rId3"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673" r:id="rId3"/>
    <p:sldLayoutId id="2147483674" r:id="rId4"/>
    <p:sldLayoutId id="2147483819"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822" r:id="rId36"/>
    <p:sldLayoutId id="2147483707" r:id="rId37"/>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711" r:id="rId3"/>
    <p:sldLayoutId id="2147483818"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823" r:id="rId35"/>
    <p:sldLayoutId id="2147483744" r:id="rId36"/>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824" r:id="rId36"/>
    <p:sldLayoutId id="2147483780" r:id="rId37"/>
    <p:sldLayoutId id="2147483950" r:id="rId38"/>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783" r:id="rId3"/>
    <p:sldLayoutId id="2147483817"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CA">
                <a:solidFill>
                  <a:srgbClr val="000000"/>
                </a:solidFill>
              </a:rPr>
              <a:t>Think 2019 / Think_2019_From_wild_idea_to_AI_app / Feb 13, 2019 / © 2019 IBM Corporation</a:t>
            </a:r>
            <a:endParaRPr lang="en-US">
              <a:solidFill>
                <a:srgbClr val="000000"/>
              </a:solidFill>
            </a:endParaRPr>
          </a:p>
        </p:txBody>
      </p:sp>
    </p:spTree>
    <p:extLst>
      <p:ext uri="{BB962C8B-B14F-4D97-AF65-F5344CB8AC3E}">
        <p14:creationId xmlns:p14="http://schemas.microsoft.com/office/powerpoint/2010/main" val="137512681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CA">
                <a:solidFill>
                  <a:srgbClr val="000000"/>
                </a:solidFill>
              </a:rPr>
              <a:t>Think 2019 / Think_2019_From_wild_idea_to_AI_app / Feb 13, 2019 / © 2019 IBM Corporation</a:t>
            </a:r>
            <a:endParaRPr lang="en-US">
              <a:solidFill>
                <a:srgbClr val="000000"/>
              </a:solidFill>
            </a:endParaRPr>
          </a:p>
        </p:txBody>
      </p:sp>
    </p:spTree>
    <p:extLst>
      <p:ext uri="{BB962C8B-B14F-4D97-AF65-F5344CB8AC3E}">
        <p14:creationId xmlns:p14="http://schemas.microsoft.com/office/powerpoint/2010/main" val="127967306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648138036"/>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 id="2147483944" r:id="rId31"/>
    <p:sldLayoutId id="2147483945" r:id="rId32"/>
    <p:sldLayoutId id="2147483946" r:id="rId33"/>
    <p:sldLayoutId id="2147483947" r:id="rId34"/>
    <p:sldLayoutId id="2147483948" r:id="rId35"/>
    <p:sldLayoutId id="2147483949" r:id="rId36"/>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9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3" Type="http://schemas.openxmlformats.org/officeDocument/2006/relationships/hyperlink" Target="mailto:wswitzer@ca.ibm.com" TargetMode="External"/><Relationship Id="rId2" Type="http://schemas.openxmlformats.org/officeDocument/2006/relationships/notesSlide" Target="../notesSlides/notesSlide4.xml"/><Relationship Id="rId1" Type="http://schemas.openxmlformats.org/officeDocument/2006/relationships/slideLayout" Target="../slideLayouts/slideLayout109.xml"/><Relationship Id="rId4" Type="http://schemas.openxmlformats.org/officeDocument/2006/relationships/hyperlink" Target="mailto:spackows@ca.ibm.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8" y="203781"/>
            <a:ext cx="8686801" cy="4479344"/>
          </a:xfrm>
        </p:spPr>
        <p:txBody>
          <a:bodyPr/>
          <a:lstStyle/>
          <a:p>
            <a:r>
              <a:rPr lang="en-US" sz="2000" dirty="0"/>
              <a:t> </a:t>
            </a:r>
            <a:br>
              <a:rPr lang="en-US" sz="4800" dirty="0"/>
            </a:br>
            <a:r>
              <a:rPr lang="en-US" sz="4800" dirty="0"/>
              <a:t>IBM Watson Studio</a:t>
            </a:r>
            <a:br>
              <a:rPr lang="en-US" sz="4800" dirty="0"/>
            </a:br>
            <a:br>
              <a:rPr lang="en-US" sz="4800" dirty="0"/>
            </a:br>
            <a:br>
              <a:rPr lang="en-US" sz="4800" dirty="0"/>
            </a:br>
            <a:br>
              <a:rPr lang="en-US" sz="4800" dirty="0"/>
            </a:br>
            <a:br>
              <a:rPr lang="en-US" sz="4800" dirty="0"/>
            </a:br>
            <a:r>
              <a:rPr lang="en-US" sz="4000" dirty="0"/>
              <a:t> </a:t>
            </a:r>
            <a:br>
              <a:rPr lang="en-US" sz="4800" dirty="0"/>
            </a:br>
            <a:r>
              <a:rPr lang="en-US" sz="3200" dirty="0"/>
              <a:t>from wild idea to AI app</a:t>
            </a:r>
            <a:br>
              <a:rPr lang="en-US" sz="3200" dirty="0"/>
            </a:br>
            <a:endParaRPr lang="en-US" b="1" dirty="0"/>
          </a:p>
        </p:txBody>
      </p:sp>
      <p:sp>
        <p:nvSpPr>
          <p:cNvPr id="3" name="Footer Placeholder 2"/>
          <p:cNvSpPr>
            <a:spLocks noGrp="1"/>
          </p:cNvSpPr>
          <p:nvPr>
            <p:ph type="ftr" sz="quarter" idx="11"/>
          </p:nvPr>
        </p:nvSpPr>
        <p:spPr/>
        <p:txBody>
          <a:bodyPr/>
          <a:lstStyle/>
          <a:p>
            <a:r>
              <a:rPr lang="en-CA"/>
              <a:t>Think 2019 / Think_2019_From_wild_idea_to_AI_app / Feb 13, 2019 / © 2019 IBM Corporation</a:t>
            </a:r>
            <a:endParaRPr lang="en-US" dirty="0"/>
          </a:p>
        </p:txBody>
      </p:sp>
    </p:spTree>
    <p:extLst>
      <p:ext uri="{BB962C8B-B14F-4D97-AF65-F5344CB8AC3E}">
        <p14:creationId xmlns:p14="http://schemas.microsoft.com/office/powerpoint/2010/main" val="2510209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have you needed training data?</a:t>
            </a:r>
          </a:p>
        </p:txBody>
      </p:sp>
      <p:sp>
        <p:nvSpPr>
          <p:cNvPr id="10" name="Footer Placeholder 9"/>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5" name="Text Placeholder 4"/>
          <p:cNvSpPr>
            <a:spLocks noGrp="1"/>
          </p:cNvSpPr>
          <p:nvPr>
            <p:ph type="body" sz="quarter" idx="12"/>
          </p:nvPr>
        </p:nvSpPr>
        <p:spPr/>
        <p:txBody>
          <a:bodyPr/>
          <a:lstStyle/>
          <a:p>
            <a:r>
              <a:rPr lang="en-US" dirty="0"/>
              <a:t>What format did you need?</a:t>
            </a:r>
          </a:p>
          <a:p>
            <a:endParaRPr lang="en-US" dirty="0"/>
          </a:p>
        </p:txBody>
      </p:sp>
      <p:sp>
        <p:nvSpPr>
          <p:cNvPr id="7" name="Text Placeholder 6"/>
          <p:cNvSpPr>
            <a:spLocks noGrp="1"/>
          </p:cNvSpPr>
          <p:nvPr>
            <p:ph type="body" sz="quarter" idx="14"/>
          </p:nvPr>
        </p:nvSpPr>
        <p:spPr/>
        <p:txBody>
          <a:bodyPr/>
          <a:lstStyle/>
          <a:p>
            <a:r>
              <a:rPr lang="en-US" dirty="0"/>
              <a:t>Where did you look?</a:t>
            </a:r>
          </a:p>
        </p:txBody>
      </p:sp>
      <p:sp>
        <p:nvSpPr>
          <p:cNvPr id="8" name="Text Placeholder 7"/>
          <p:cNvSpPr>
            <a:spLocks noGrp="1"/>
          </p:cNvSpPr>
          <p:nvPr>
            <p:ph type="body" sz="quarter" idx="15"/>
          </p:nvPr>
        </p:nvSpPr>
        <p:spPr/>
        <p:txBody>
          <a:bodyPr/>
          <a:lstStyle/>
          <a:p>
            <a:r>
              <a:rPr lang="en-US" dirty="0"/>
              <a:t>How did you search?</a:t>
            </a:r>
          </a:p>
          <a:p>
            <a:endParaRPr lang="en-US" dirty="0"/>
          </a:p>
        </p:txBody>
      </p:sp>
      <p:sp>
        <p:nvSpPr>
          <p:cNvPr id="9" name="Text Placeholder 8"/>
          <p:cNvSpPr>
            <a:spLocks noGrp="1"/>
          </p:cNvSpPr>
          <p:nvPr>
            <p:ph type="body" sz="quarter" idx="16"/>
          </p:nvPr>
        </p:nvSpPr>
        <p:spPr/>
        <p:txBody>
          <a:bodyPr/>
          <a:lstStyle/>
          <a:p>
            <a:r>
              <a:rPr lang="en-US" dirty="0"/>
              <a:t>What worked well? </a:t>
            </a:r>
          </a:p>
          <a:p>
            <a:pPr marL="285750" indent="-285750">
              <a:buFontTx/>
              <a:buChar char="-"/>
            </a:pPr>
            <a:r>
              <a:rPr lang="en-US" sz="1400" dirty="0"/>
              <a:t>Sites with great resources</a:t>
            </a:r>
          </a:p>
          <a:p>
            <a:pPr marL="285750" indent="-285750">
              <a:buFontTx/>
              <a:buChar char="-"/>
            </a:pPr>
            <a:r>
              <a:rPr lang="en-US" sz="1400" dirty="0"/>
              <a:t>Searches that worked well</a:t>
            </a:r>
          </a:p>
          <a:p>
            <a:endParaRPr lang="en-US" dirty="0"/>
          </a:p>
          <a:p>
            <a:endParaRPr lang="en-US" dirty="0"/>
          </a:p>
        </p:txBody>
      </p:sp>
    </p:spTree>
    <p:extLst>
      <p:ext uri="{BB962C8B-B14F-4D97-AF65-F5344CB8AC3E}">
        <p14:creationId xmlns:p14="http://schemas.microsoft.com/office/powerpoint/2010/main" val="51706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problems have you had with using open data?</a:t>
            </a:r>
          </a:p>
        </p:txBody>
      </p:sp>
      <p:sp>
        <p:nvSpPr>
          <p:cNvPr id="8" name="Footer Placeholder 7"/>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5" name="Text Placeholder 4"/>
          <p:cNvSpPr>
            <a:spLocks noGrp="1"/>
          </p:cNvSpPr>
          <p:nvPr>
            <p:ph type="body" sz="quarter" idx="12"/>
          </p:nvPr>
        </p:nvSpPr>
        <p:spPr/>
        <p:txBody>
          <a:bodyPr/>
          <a:lstStyle/>
          <a:p>
            <a:r>
              <a:rPr lang="en-US" dirty="0"/>
              <a:t>Noise</a:t>
            </a:r>
          </a:p>
          <a:p>
            <a:r>
              <a:rPr lang="en-US" dirty="0"/>
              <a:t>No good labeling</a:t>
            </a:r>
          </a:p>
        </p:txBody>
      </p:sp>
      <p:sp>
        <p:nvSpPr>
          <p:cNvPr id="7" name="Text Placeholder 6"/>
          <p:cNvSpPr>
            <a:spLocks noGrp="1"/>
          </p:cNvSpPr>
          <p:nvPr>
            <p:ph type="body" sz="quarter" idx="16"/>
          </p:nvPr>
        </p:nvSpPr>
        <p:spPr/>
        <p:txBody>
          <a:bodyPr/>
          <a:lstStyle/>
          <a:p>
            <a:r>
              <a:rPr lang="en-US" dirty="0"/>
              <a:t>Terms of use unclear</a:t>
            </a:r>
          </a:p>
        </p:txBody>
      </p:sp>
    </p:spTree>
    <p:extLst>
      <p:ext uri="{BB962C8B-B14F-4D97-AF65-F5344CB8AC3E}">
        <p14:creationId xmlns:p14="http://schemas.microsoft.com/office/powerpoint/2010/main" val="626565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4" name="Title 3"/>
          <p:cNvSpPr>
            <a:spLocks noGrp="1"/>
          </p:cNvSpPr>
          <p:nvPr>
            <p:ph type="title"/>
          </p:nvPr>
        </p:nvSpPr>
        <p:spPr/>
        <p:txBody>
          <a:bodyPr/>
          <a:lstStyle/>
          <a:p>
            <a:r>
              <a:rPr lang="en-US" dirty="0"/>
              <a:t>We used freely available photos of tourist spots in San Francisco…</a:t>
            </a:r>
          </a:p>
        </p:txBody>
      </p:sp>
      <p:pic>
        <p:nvPicPr>
          <p:cNvPr id="5" name="Picture 4" descr="A large white building&#10;&#10;Description automatically generated">
            <a:extLst>
              <a:ext uri="{FF2B5EF4-FFF2-40B4-BE49-F238E27FC236}">
                <a16:creationId xmlns:a16="http://schemas.microsoft.com/office/drawing/2014/main" id="{8EBBA3D4-807E-064B-B4F0-9995D585ADB3}"/>
              </a:ext>
            </a:extLst>
          </p:cNvPr>
          <p:cNvPicPr>
            <a:picLocks noChangeAspect="1"/>
          </p:cNvPicPr>
          <p:nvPr/>
        </p:nvPicPr>
        <p:blipFill rotWithShape="1">
          <a:blip r:embed="rId2"/>
          <a:srcRect r="15142"/>
          <a:stretch/>
        </p:blipFill>
        <p:spPr>
          <a:xfrm>
            <a:off x="0" y="1290638"/>
            <a:ext cx="4571998" cy="3852862"/>
          </a:xfrm>
          <a:prstGeom prst="rect">
            <a:avLst/>
          </a:prstGeom>
        </p:spPr>
      </p:pic>
      <p:pic>
        <p:nvPicPr>
          <p:cNvPr id="8" name="Picture 7" descr="A large bridge over a body of water&#10;&#10;Description automatically generated">
            <a:extLst>
              <a:ext uri="{FF2B5EF4-FFF2-40B4-BE49-F238E27FC236}">
                <a16:creationId xmlns:a16="http://schemas.microsoft.com/office/drawing/2014/main" id="{EF612EFC-4958-9D42-AC06-0D297EE59413}"/>
              </a:ext>
            </a:extLst>
          </p:cNvPr>
          <p:cNvPicPr>
            <a:picLocks noChangeAspect="1"/>
          </p:cNvPicPr>
          <p:nvPr/>
        </p:nvPicPr>
        <p:blipFill rotWithShape="1">
          <a:blip r:embed="rId3"/>
          <a:srcRect r="11002"/>
          <a:stretch/>
        </p:blipFill>
        <p:spPr>
          <a:xfrm>
            <a:off x="4571999" y="1290638"/>
            <a:ext cx="4572000" cy="3852862"/>
          </a:xfrm>
          <a:prstGeom prst="rect">
            <a:avLst/>
          </a:prstGeom>
        </p:spPr>
      </p:pic>
    </p:spTree>
    <p:extLst>
      <p:ext uri="{BB962C8B-B14F-4D97-AF65-F5344CB8AC3E}">
        <p14:creationId xmlns:p14="http://schemas.microsoft.com/office/powerpoint/2010/main" val="382072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b="0" dirty="0"/>
              <a:t>Phase 2:</a:t>
            </a:r>
            <a:br>
              <a:rPr lang="en-US" sz="8000" b="0" dirty="0"/>
            </a:br>
            <a:r>
              <a:rPr lang="en-US" sz="8000" b="0" dirty="0"/>
              <a:t>Now I want to train and test a model</a:t>
            </a:r>
          </a:p>
        </p:txBody>
      </p:sp>
      <p:sp>
        <p:nvSpPr>
          <p:cNvPr id="3" name="Footer Placeholder 2"/>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3246948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4" name="Title 3"/>
          <p:cNvSpPr>
            <a:spLocks noGrp="1"/>
          </p:cNvSpPr>
          <p:nvPr>
            <p:ph type="title"/>
          </p:nvPr>
        </p:nvSpPr>
        <p:spPr/>
        <p:txBody>
          <a:bodyPr/>
          <a:lstStyle/>
          <a:p>
            <a:r>
              <a:rPr lang="en-US" sz="3200" b="1" dirty="0"/>
              <a:t>DEMO</a:t>
            </a:r>
            <a:br>
              <a:rPr lang="en-US" sz="3200" b="1" dirty="0"/>
            </a:br>
            <a:r>
              <a:rPr lang="en-US" dirty="0"/>
              <a:t>Visual Recognition model builder in Watson Studio</a:t>
            </a:r>
          </a:p>
        </p:txBody>
      </p:sp>
      <p:pic>
        <p:nvPicPr>
          <p:cNvPr id="3" name="Picture 2"/>
          <p:cNvPicPr>
            <a:picLocks noChangeAspect="1"/>
          </p:cNvPicPr>
          <p:nvPr/>
        </p:nvPicPr>
        <p:blipFill>
          <a:blip r:embed="rId2"/>
          <a:stretch>
            <a:fillRect/>
          </a:stretch>
        </p:blipFill>
        <p:spPr>
          <a:xfrm>
            <a:off x="3613935" y="1626080"/>
            <a:ext cx="4939125" cy="3200400"/>
          </a:xfrm>
          <a:prstGeom prst="rect">
            <a:avLst/>
          </a:prstGeom>
        </p:spPr>
      </p:pic>
    </p:spTree>
    <p:extLst>
      <p:ext uri="{BB962C8B-B14F-4D97-AF65-F5344CB8AC3E}">
        <p14:creationId xmlns:p14="http://schemas.microsoft.com/office/powerpoint/2010/main" val="3421337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model</a:t>
            </a:r>
          </a:p>
        </p:txBody>
      </p:sp>
      <p:sp>
        <p:nvSpPr>
          <p:cNvPr id="10" name="Footer Placeholder 9"/>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5" name="Text Placeholder 4"/>
          <p:cNvSpPr>
            <a:spLocks noGrp="1"/>
          </p:cNvSpPr>
          <p:nvPr>
            <p:ph type="body" sz="quarter" idx="12"/>
          </p:nvPr>
        </p:nvSpPr>
        <p:spPr/>
        <p:txBody>
          <a:bodyPr/>
          <a:lstStyle/>
          <a:p>
            <a:r>
              <a:rPr lang="en-US" dirty="0"/>
              <a:t>What would you like to see in Watson Studio?</a:t>
            </a:r>
          </a:p>
          <a:p>
            <a:endParaRPr lang="en-US" dirty="0"/>
          </a:p>
        </p:txBody>
      </p:sp>
      <p:sp>
        <p:nvSpPr>
          <p:cNvPr id="7" name="Text Placeholder 6"/>
          <p:cNvSpPr>
            <a:spLocks noGrp="1"/>
          </p:cNvSpPr>
          <p:nvPr>
            <p:ph type="body" sz="quarter" idx="14"/>
          </p:nvPr>
        </p:nvSpPr>
        <p:spPr/>
        <p:txBody>
          <a:bodyPr/>
          <a:lstStyle/>
          <a:p>
            <a:r>
              <a:rPr lang="en-US" dirty="0"/>
              <a:t>What tools to you use?</a:t>
            </a:r>
          </a:p>
        </p:txBody>
      </p:sp>
      <p:sp>
        <p:nvSpPr>
          <p:cNvPr id="8" name="Text Placeholder 7"/>
          <p:cNvSpPr>
            <a:spLocks noGrp="1"/>
          </p:cNvSpPr>
          <p:nvPr>
            <p:ph type="body" sz="quarter" idx="15"/>
          </p:nvPr>
        </p:nvSpPr>
        <p:spPr/>
        <p:txBody>
          <a:bodyPr/>
          <a:lstStyle/>
          <a:p>
            <a:r>
              <a:rPr lang="en-US" dirty="0"/>
              <a:t>What do you like about those tools?</a:t>
            </a:r>
          </a:p>
          <a:p>
            <a:endParaRPr lang="en-US" dirty="0"/>
          </a:p>
        </p:txBody>
      </p:sp>
      <p:sp>
        <p:nvSpPr>
          <p:cNvPr id="9" name="Text Placeholder 8"/>
          <p:cNvSpPr>
            <a:spLocks noGrp="1"/>
          </p:cNvSpPr>
          <p:nvPr>
            <p:ph type="body" sz="quarter" idx="16"/>
          </p:nvPr>
        </p:nvSpPr>
        <p:spPr/>
        <p:txBody>
          <a:bodyPr/>
          <a:lstStyle/>
          <a:p>
            <a:r>
              <a:rPr lang="en-US" dirty="0"/>
              <a:t>What kind of models do you want to rapidly prototype?</a:t>
            </a:r>
          </a:p>
          <a:p>
            <a:endParaRPr lang="en-US" dirty="0"/>
          </a:p>
        </p:txBody>
      </p:sp>
    </p:spTree>
    <p:extLst>
      <p:ext uri="{BB962C8B-B14F-4D97-AF65-F5344CB8AC3E}">
        <p14:creationId xmlns:p14="http://schemas.microsoft.com/office/powerpoint/2010/main" val="187202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b="0" dirty="0"/>
              <a:t>Phase 3: </a:t>
            </a:r>
            <a:br>
              <a:rPr lang="en-US" sz="8000" b="0" dirty="0"/>
            </a:br>
            <a:r>
              <a:rPr lang="en-US" sz="8000" b="0" dirty="0"/>
              <a:t>Now I want to prototype / demo my idea</a:t>
            </a:r>
          </a:p>
        </p:txBody>
      </p:sp>
      <p:sp>
        <p:nvSpPr>
          <p:cNvPr id="3" name="Footer Placeholder 2"/>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1351619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4" name="Title 3"/>
          <p:cNvSpPr>
            <a:spLocks noGrp="1"/>
          </p:cNvSpPr>
          <p:nvPr>
            <p:ph type="title"/>
          </p:nvPr>
        </p:nvSpPr>
        <p:spPr/>
        <p:txBody>
          <a:bodyPr/>
          <a:lstStyle/>
          <a:p>
            <a:r>
              <a:rPr lang="en-US" dirty="0"/>
              <a:t>We wanted to create a scavenger hung BINGO game…</a:t>
            </a:r>
          </a:p>
        </p:txBody>
      </p:sp>
      <p:pic>
        <p:nvPicPr>
          <p:cNvPr id="5" name="Picture 4" descr="A large white building&#10;&#10;Description automatically generated">
            <a:extLst>
              <a:ext uri="{FF2B5EF4-FFF2-40B4-BE49-F238E27FC236}">
                <a16:creationId xmlns:a16="http://schemas.microsoft.com/office/drawing/2014/main" id="{8EBBA3D4-807E-064B-B4F0-9995D585ADB3}"/>
              </a:ext>
            </a:extLst>
          </p:cNvPr>
          <p:cNvPicPr>
            <a:picLocks noChangeAspect="1"/>
          </p:cNvPicPr>
          <p:nvPr/>
        </p:nvPicPr>
        <p:blipFill rotWithShape="1">
          <a:blip r:embed="rId2"/>
          <a:srcRect r="15142"/>
          <a:stretch/>
        </p:blipFill>
        <p:spPr>
          <a:xfrm>
            <a:off x="0" y="1290638"/>
            <a:ext cx="4571998" cy="3852862"/>
          </a:xfrm>
          <a:prstGeom prst="rect">
            <a:avLst/>
          </a:prstGeom>
        </p:spPr>
      </p:pic>
      <p:pic>
        <p:nvPicPr>
          <p:cNvPr id="8" name="Picture 7" descr="A large bridge over a body of water&#10;&#10;Description automatically generated">
            <a:extLst>
              <a:ext uri="{FF2B5EF4-FFF2-40B4-BE49-F238E27FC236}">
                <a16:creationId xmlns:a16="http://schemas.microsoft.com/office/drawing/2014/main" id="{EF612EFC-4958-9D42-AC06-0D297EE59413}"/>
              </a:ext>
            </a:extLst>
          </p:cNvPr>
          <p:cNvPicPr>
            <a:picLocks noChangeAspect="1"/>
          </p:cNvPicPr>
          <p:nvPr/>
        </p:nvPicPr>
        <p:blipFill rotWithShape="1">
          <a:blip r:embed="rId3"/>
          <a:srcRect r="11002"/>
          <a:stretch/>
        </p:blipFill>
        <p:spPr>
          <a:xfrm>
            <a:off x="4571999" y="1290638"/>
            <a:ext cx="4572000" cy="3852862"/>
          </a:xfrm>
          <a:prstGeom prst="rect">
            <a:avLst/>
          </a:prstGeom>
        </p:spPr>
      </p:pic>
    </p:spTree>
    <p:extLst>
      <p:ext uri="{BB962C8B-B14F-4D97-AF65-F5344CB8AC3E}">
        <p14:creationId xmlns:p14="http://schemas.microsoft.com/office/powerpoint/2010/main" val="3599950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4" name="Title 3"/>
          <p:cNvSpPr>
            <a:spLocks noGrp="1"/>
          </p:cNvSpPr>
          <p:nvPr>
            <p:ph type="title"/>
          </p:nvPr>
        </p:nvSpPr>
        <p:spPr/>
        <p:txBody>
          <a:bodyPr/>
          <a:lstStyle/>
          <a:p>
            <a:r>
              <a:rPr lang="en-US" sz="3200" b="1" dirty="0"/>
              <a:t>DEMO</a:t>
            </a:r>
            <a:br>
              <a:rPr lang="en-US" sz="3200" b="1" dirty="0"/>
            </a:br>
            <a:r>
              <a:rPr lang="en-US" dirty="0"/>
              <a:t>Notebook in Watson Studio           Web app in IBM Cloud</a:t>
            </a:r>
          </a:p>
        </p:txBody>
      </p:sp>
      <p:cxnSp>
        <p:nvCxnSpPr>
          <p:cNvPr id="6" name="Straight Arrow Connector 5"/>
          <p:cNvCxnSpPr/>
          <p:nvPr/>
        </p:nvCxnSpPr>
        <p:spPr>
          <a:xfrm>
            <a:off x="4176094" y="807523"/>
            <a:ext cx="316706" cy="0"/>
          </a:xfrm>
          <a:prstGeom prst="straightConnector1">
            <a:avLst/>
          </a:prstGeom>
          <a:ln w="25400">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2"/>
          <a:stretch>
            <a:fillRect/>
          </a:stretch>
        </p:blipFill>
        <p:spPr>
          <a:xfrm>
            <a:off x="486252" y="1652982"/>
            <a:ext cx="4314348" cy="3017520"/>
          </a:xfrm>
          <a:prstGeom prst="rect">
            <a:avLst/>
          </a:prstGeom>
        </p:spPr>
      </p:pic>
      <p:pic>
        <p:nvPicPr>
          <p:cNvPr id="15" name="Picture 14"/>
          <p:cNvPicPr>
            <a:picLocks noChangeAspect="1"/>
          </p:cNvPicPr>
          <p:nvPr/>
        </p:nvPicPr>
        <p:blipFill>
          <a:blip r:embed="rId3"/>
          <a:stretch>
            <a:fillRect/>
          </a:stretch>
        </p:blipFill>
        <p:spPr>
          <a:xfrm>
            <a:off x="5074920" y="1652982"/>
            <a:ext cx="3566160" cy="1343771"/>
          </a:xfrm>
          <a:prstGeom prst="rect">
            <a:avLst/>
          </a:prstGeom>
        </p:spPr>
      </p:pic>
      <p:pic>
        <p:nvPicPr>
          <p:cNvPr id="16" name="Picture 15"/>
          <p:cNvPicPr>
            <a:picLocks noChangeAspect="1"/>
          </p:cNvPicPr>
          <p:nvPr/>
        </p:nvPicPr>
        <p:blipFill>
          <a:blip r:embed="rId4"/>
          <a:stretch>
            <a:fillRect/>
          </a:stretch>
        </p:blipFill>
        <p:spPr>
          <a:xfrm>
            <a:off x="5074920" y="3194205"/>
            <a:ext cx="3566160" cy="1476297"/>
          </a:xfrm>
          <a:prstGeom prst="rect">
            <a:avLst/>
          </a:prstGeom>
        </p:spPr>
      </p:pic>
    </p:spTree>
    <p:extLst>
      <p:ext uri="{BB962C8B-B14F-4D97-AF65-F5344CB8AC3E}">
        <p14:creationId xmlns:p14="http://schemas.microsoft.com/office/powerpoint/2010/main" val="3120600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an app</a:t>
            </a:r>
          </a:p>
        </p:txBody>
      </p:sp>
      <p:sp>
        <p:nvSpPr>
          <p:cNvPr id="10" name="Footer Placeholder 9"/>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5" name="Text Placeholder 4"/>
          <p:cNvSpPr>
            <a:spLocks noGrp="1"/>
          </p:cNvSpPr>
          <p:nvPr>
            <p:ph type="body" sz="quarter" idx="12"/>
          </p:nvPr>
        </p:nvSpPr>
        <p:spPr/>
        <p:txBody>
          <a:bodyPr/>
          <a:lstStyle/>
          <a:p>
            <a:r>
              <a:rPr lang="en-US" dirty="0"/>
              <a:t>What would you like to see in Watson Studio?</a:t>
            </a:r>
          </a:p>
          <a:p>
            <a:endParaRPr lang="en-US" dirty="0"/>
          </a:p>
        </p:txBody>
      </p:sp>
      <p:sp>
        <p:nvSpPr>
          <p:cNvPr id="7" name="Text Placeholder 6"/>
          <p:cNvSpPr>
            <a:spLocks noGrp="1"/>
          </p:cNvSpPr>
          <p:nvPr>
            <p:ph type="body" sz="quarter" idx="14"/>
          </p:nvPr>
        </p:nvSpPr>
        <p:spPr/>
        <p:txBody>
          <a:bodyPr/>
          <a:lstStyle/>
          <a:p>
            <a:r>
              <a:rPr lang="en-US" dirty="0"/>
              <a:t>What tools to you use prototype or build apps?</a:t>
            </a:r>
          </a:p>
        </p:txBody>
      </p:sp>
      <p:sp>
        <p:nvSpPr>
          <p:cNvPr id="8" name="Text Placeholder 7"/>
          <p:cNvSpPr>
            <a:spLocks noGrp="1"/>
          </p:cNvSpPr>
          <p:nvPr>
            <p:ph type="body" sz="quarter" idx="15"/>
          </p:nvPr>
        </p:nvSpPr>
        <p:spPr/>
        <p:txBody>
          <a:bodyPr/>
          <a:lstStyle/>
          <a:p>
            <a:r>
              <a:rPr lang="en-US" dirty="0"/>
              <a:t>What do you like about those tools?</a:t>
            </a:r>
          </a:p>
          <a:p>
            <a:endParaRPr lang="en-US" dirty="0"/>
          </a:p>
        </p:txBody>
      </p:sp>
      <p:sp>
        <p:nvSpPr>
          <p:cNvPr id="9" name="Text Placeholder 8"/>
          <p:cNvSpPr>
            <a:spLocks noGrp="1"/>
          </p:cNvSpPr>
          <p:nvPr>
            <p:ph type="body" sz="quarter" idx="16"/>
          </p:nvPr>
        </p:nvSpPr>
        <p:spPr/>
        <p:txBody>
          <a:bodyPr/>
          <a:lstStyle/>
          <a:p>
            <a:r>
              <a:rPr lang="en-US" dirty="0"/>
              <a:t>Where do you host your apps? How do you get them there?</a:t>
            </a:r>
          </a:p>
          <a:p>
            <a:endParaRPr lang="en-US" dirty="0"/>
          </a:p>
        </p:txBody>
      </p:sp>
    </p:spTree>
    <p:extLst>
      <p:ext uri="{BB962C8B-B14F-4D97-AF65-F5344CB8AC3E}">
        <p14:creationId xmlns:p14="http://schemas.microsoft.com/office/powerpoint/2010/main" val="3231965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CA"/>
              <a:t>Think 2019 / Think_2019_From_wild_idea_to_AI_app / Feb 13, 2019 / © 2019 IBM Corporation</a:t>
            </a:r>
            <a:endParaRPr lang="en-US" dirty="0"/>
          </a:p>
        </p:txBody>
      </p:sp>
      <p:sp>
        <p:nvSpPr>
          <p:cNvPr id="4" name="Content Placeholder 3"/>
          <p:cNvSpPr>
            <a:spLocks noGrp="1"/>
          </p:cNvSpPr>
          <p:nvPr>
            <p:ph sz="quarter" idx="12"/>
          </p:nvPr>
        </p:nvSpPr>
        <p:spPr>
          <a:xfrm>
            <a:off x="228599" y="995518"/>
            <a:ext cx="8686801" cy="3687607"/>
          </a:xfrm>
        </p:spPr>
        <p:txBody>
          <a:bodyPr/>
          <a:lstStyle/>
          <a:p>
            <a:r>
              <a:rPr lang="en-US" sz="3600" b="1" dirty="0"/>
              <a:t>Wendy Switzer</a:t>
            </a:r>
          </a:p>
          <a:p>
            <a:r>
              <a:rPr lang="en-US" sz="3600" b="1" dirty="0"/>
              <a:t>Sarah </a:t>
            </a:r>
            <a:r>
              <a:rPr lang="en-US" sz="3600" b="1" dirty="0" err="1"/>
              <a:t>Packowski</a:t>
            </a:r>
            <a:endParaRPr lang="en-US" sz="3600" b="1" dirty="0"/>
          </a:p>
          <a:p>
            <a:pPr>
              <a:lnSpc>
                <a:spcPct val="200000"/>
              </a:lnSpc>
            </a:pPr>
            <a:r>
              <a:rPr lang="en-US" dirty="0"/>
              <a:t>IBM Watson Studio Content Design</a:t>
            </a:r>
          </a:p>
        </p:txBody>
      </p:sp>
    </p:spTree>
    <p:extLst>
      <p:ext uri="{BB962C8B-B14F-4D97-AF65-F5344CB8AC3E}">
        <p14:creationId xmlns:p14="http://schemas.microsoft.com/office/powerpoint/2010/main" val="3030417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9436" y="1006276"/>
            <a:ext cx="6184990" cy="3556199"/>
          </a:xfrm>
        </p:spPr>
        <p:txBody>
          <a:bodyPr vert="horz" lIns="0" tIns="0" rIns="0" bIns="0" rtlCol="0">
            <a:noAutofit/>
          </a:bodyPr>
          <a:lstStyle/>
          <a:p>
            <a:pPr>
              <a:spcBef>
                <a:spcPts val="900"/>
              </a:spcBef>
            </a:pPr>
            <a:r>
              <a:rPr lang="en-US" sz="1000" dirty="0"/>
              <a:t>IBM’s statements regarding its plans, directions, and intent are subject to change or withdrawal without notice and at IBM’s sole discretion. </a:t>
            </a:r>
          </a:p>
          <a:p>
            <a:pPr>
              <a:spcBef>
                <a:spcPts val="900"/>
              </a:spcBef>
            </a:pPr>
            <a:r>
              <a:rPr lang="en-US" sz="1000" dirty="0"/>
              <a:t>Information regarding potential future products is intended to outline our general product direction and it should not be relied on in making a purchasing decision.</a:t>
            </a:r>
          </a:p>
          <a:p>
            <a:pPr>
              <a:spcBef>
                <a:spcPts val="900"/>
              </a:spcBef>
            </a:pPr>
            <a:r>
              <a:rPr lang="en-US" sz="1000" dirty="0"/>
              <a:t>The information mentioned regarding potential future products is not a commitment, promise, or legal obligation to deliver any material, code or functionality. Information about potential future products may not be incorporated into any contract.</a:t>
            </a:r>
          </a:p>
          <a:p>
            <a:pPr>
              <a:spcBef>
                <a:spcPts val="900"/>
              </a:spcBef>
            </a:pPr>
            <a:r>
              <a:rPr lang="en-US" sz="1000" dirty="0"/>
              <a:t>The development, release, and timing of any future features or functionality described for our products remains at our sole discretion.</a:t>
            </a:r>
          </a:p>
          <a:p>
            <a:pPr>
              <a:spcBef>
                <a:spcPts val="900"/>
              </a:spcBef>
            </a:pPr>
            <a:r>
              <a:rPr lang="en-US" sz="10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7" name="Title 1"/>
          <p:cNvSpPr txBox="1">
            <a:spLocks/>
          </p:cNvSpPr>
          <p:nvPr/>
        </p:nvSpPr>
        <p:spPr>
          <a:xfrm>
            <a:off x="228600" y="201168"/>
            <a:ext cx="2320836" cy="47780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Please note</a:t>
            </a:r>
          </a:p>
        </p:txBody>
      </p:sp>
      <p:sp>
        <p:nvSpPr>
          <p:cNvPr id="2" name="Footer Placeholder 1">
            <a:extLst>
              <a:ext uri="{FF2B5EF4-FFF2-40B4-BE49-F238E27FC236}">
                <a16:creationId xmlns:a16="http://schemas.microsoft.com/office/drawing/2014/main" id="{DE944793-9E70-D44E-981C-69597C7F779B}"/>
              </a:ext>
            </a:extLst>
          </p:cNvPr>
          <p:cNvSpPr>
            <a:spLocks noGrp="1"/>
          </p:cNvSpPr>
          <p:nvPr>
            <p:ph type="ftr" sz="quarter" idx="11"/>
          </p:nvPr>
        </p:nvSpPr>
        <p:spPr/>
        <p:txBody>
          <a:bodyPr/>
          <a:lstStyle/>
          <a:p>
            <a:r>
              <a:rPr lang="en-CA">
                <a:solidFill>
                  <a:srgbClr val="000000"/>
                </a:solidFill>
              </a:rPr>
              <a:t>Think 2019 / Think_2019_From_wild_idea_to_AI_app / Feb 13, 2019 / © 2019 IBM Corporation</a:t>
            </a:r>
            <a:endParaRPr lang="en-US">
              <a:solidFill>
                <a:srgbClr val="000000"/>
              </a:solidFill>
            </a:endParaRPr>
          </a:p>
        </p:txBody>
      </p:sp>
    </p:spTree>
    <p:extLst>
      <p:ext uri="{BB962C8B-B14F-4D97-AF65-F5344CB8AC3E}">
        <p14:creationId xmlns:p14="http://schemas.microsoft.com/office/powerpoint/2010/main" val="2758457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77802"/>
          </a:xfrm>
        </p:spPr>
        <p:txBody>
          <a:bodyPr/>
          <a:lstStyle/>
          <a:p>
            <a:r>
              <a:rPr lang="en-US" dirty="0"/>
              <a:t>Notices and disclaimers</a:t>
            </a:r>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dirty="0"/>
          </a:p>
        </p:txBody>
      </p:sp>
      <p:sp>
        <p:nvSpPr>
          <p:cNvPr id="5" name="Content Placeholder 4"/>
          <p:cNvSpPr>
            <a:spLocks noGrp="1"/>
          </p:cNvSpPr>
          <p:nvPr>
            <p:ph type="body" sz="quarter" idx="12"/>
          </p:nvPr>
        </p:nvSpPr>
        <p:spPr>
          <a:xfrm>
            <a:off x="228600" y="876300"/>
            <a:ext cx="4114800" cy="3752850"/>
          </a:xfrm>
        </p:spPr>
        <p:txBody>
          <a:bodyPr/>
          <a:lstStyle/>
          <a:p>
            <a:pPr>
              <a:spcBef>
                <a:spcPts val="900"/>
              </a:spcBef>
            </a:pPr>
            <a:r>
              <a:rPr lang="en-US" sz="1000" dirty="0"/>
              <a:t>© 2018 International Business Machines Corporation. No part of this document may be reproduced or transmitted in any form without written permission from IBM.</a:t>
            </a:r>
          </a:p>
          <a:p>
            <a:pPr>
              <a:spcBef>
                <a:spcPts val="900"/>
              </a:spcBef>
            </a:pPr>
            <a:r>
              <a:rPr lang="en-US" sz="1000" b="1" dirty="0"/>
              <a:t>U.S. Government Users Restricted Rights — use, duplication or disclosure restricted by GSA ADP Schedule Contract with IBM.</a:t>
            </a:r>
            <a:endParaRPr lang="en-US" sz="1000" dirty="0"/>
          </a:p>
          <a:p>
            <a:pPr>
              <a:spcBef>
                <a:spcPts val="900"/>
              </a:spcBef>
            </a:pPr>
            <a:r>
              <a:rPr lang="en-US" sz="10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0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000" dirty="0"/>
              <a:t>IBM products and services are warranted per the terms and conditions of the agreements under which they are provided.</a:t>
            </a:r>
          </a:p>
          <a:p>
            <a:pPr>
              <a:spcBef>
                <a:spcPts val="900"/>
              </a:spcBef>
            </a:pPr>
            <a:r>
              <a:rPr lang="en-US" sz="1000" dirty="0"/>
              <a:t>IBM products are manufactured from new parts or new and used parts. </a:t>
            </a:r>
            <a:br>
              <a:rPr lang="en-US" sz="1000" dirty="0"/>
            </a:br>
            <a:r>
              <a:rPr lang="en-US" sz="1000" dirty="0"/>
              <a:t>In some cases, a product may not be new and may have been previously installed. Regardless, our warranty terms apply.”</a:t>
            </a:r>
          </a:p>
          <a:p>
            <a:pPr>
              <a:spcBef>
                <a:spcPts val="900"/>
              </a:spcBef>
            </a:pPr>
            <a:r>
              <a:rPr lang="en-US" sz="1000" b="1" dirty="0"/>
              <a:t>Any statements regarding IBM's future direction, intent or product plans are subject to change or withdrawal without notice.</a:t>
            </a:r>
            <a:endParaRPr lang="en-US" sz="1000" dirty="0"/>
          </a:p>
        </p:txBody>
      </p:sp>
      <p:sp>
        <p:nvSpPr>
          <p:cNvPr id="6" name="Content Placeholder 5"/>
          <p:cNvSpPr>
            <a:spLocks noGrp="1"/>
          </p:cNvSpPr>
          <p:nvPr>
            <p:ph type="body" sz="quarter" idx="13"/>
          </p:nvPr>
        </p:nvSpPr>
        <p:spPr>
          <a:xfrm>
            <a:off x="4800600" y="876300"/>
            <a:ext cx="4114800" cy="3584448"/>
          </a:xfrm>
        </p:spPr>
        <p:txBody>
          <a:bodyPr/>
          <a:lstStyle/>
          <a:p>
            <a:pPr>
              <a:spcBef>
                <a:spcPts val="900"/>
              </a:spcBef>
            </a:pPr>
            <a:r>
              <a:rPr lang="en-US" sz="1000" dirty="0"/>
              <a:t>Performance data contained herein was generally obtained in a controlled, isolated environments. Customer examples are presented as illustrations of how those customers have used IBM products and the results they may have achieved. Actual performance, cost, savings or other results in other operating environments may vary. </a:t>
            </a:r>
          </a:p>
          <a:p>
            <a:pPr>
              <a:spcBef>
                <a:spcPts val="900"/>
              </a:spcBef>
            </a:pPr>
            <a:r>
              <a:rPr lang="en-US" sz="1000" dirty="0"/>
              <a:t>References in this document to IBM products, programs, or services does not imply that IBM intends to make such products, programs or services available in all countries in which IBM operates or does business. </a:t>
            </a:r>
          </a:p>
          <a:p>
            <a:pPr>
              <a:spcBef>
                <a:spcPts val="900"/>
              </a:spcBef>
            </a:pPr>
            <a:r>
              <a:rPr lang="en-US" sz="1000" dirty="0"/>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pPr>
              <a:spcBef>
                <a:spcPts val="900"/>
              </a:spcBef>
            </a:pPr>
            <a:r>
              <a:rPr lang="en-US" sz="10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Tree>
    <p:extLst>
      <p:ext uri="{BB962C8B-B14F-4D97-AF65-F5344CB8AC3E}">
        <p14:creationId xmlns:p14="http://schemas.microsoft.com/office/powerpoint/2010/main" val="3720361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disclaimers</a:t>
            </a:r>
            <a:br>
              <a:rPr lang="en-US" dirty="0"/>
            </a:br>
            <a:r>
              <a:rPr lang="en-US" dirty="0"/>
              <a:t>continued</a:t>
            </a:r>
            <a:br>
              <a:rPr lang="en-US" dirty="0"/>
            </a:br>
            <a:endParaRPr lang="en-US" dirty="0"/>
          </a:p>
        </p:txBody>
      </p:sp>
      <p:sp>
        <p:nvSpPr>
          <p:cNvPr id="4" name="Footer Placeholder 3"/>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5" name="Content Placeholder 4"/>
          <p:cNvSpPr>
            <a:spLocks noGrp="1"/>
          </p:cNvSpPr>
          <p:nvPr>
            <p:ph type="body" sz="quarter" idx="12"/>
          </p:nvPr>
        </p:nvSpPr>
        <p:spPr/>
        <p:txBody>
          <a:bodyPr/>
          <a:lstStyle/>
          <a:p>
            <a:pPr>
              <a:spcBef>
                <a:spcPts val="900"/>
              </a:spcBef>
            </a:pPr>
            <a:r>
              <a:rPr lang="en-US" sz="1000" dirty="0"/>
              <a:t>Information concerning non-IBM products was obtained from the suppliers of those products, their published announcements or other publicly available sources. IBM has not tested those products about this publication and cannot confirm the accuracy of performance, compatibility or any other claims related to non-IBM products. </a:t>
            </a:r>
            <a:br>
              <a:rPr lang="en-US" sz="1000" dirty="0"/>
            </a:br>
            <a:r>
              <a:rPr lang="en-US" sz="1000" dirty="0"/>
              <a:t>Questions on the capabilities of non-IBM products should be addressed to the suppliers of those products. IBM does not warrant the quality of any third-party products, or the ability of any such third-party products to interoperate with IBM’s products. </a:t>
            </a:r>
            <a:r>
              <a:rPr lang="en-US" sz="1000" b="1" dirty="0"/>
              <a:t>IBM expressly disclaims all warranties, expressed or implied, including but not limited to, the implied warranties of merchantability and fitness for a purpose.</a:t>
            </a:r>
            <a:endParaRPr lang="en-US" sz="1000" dirty="0"/>
          </a:p>
          <a:p>
            <a:pPr>
              <a:spcBef>
                <a:spcPts val="900"/>
              </a:spcBef>
            </a:pPr>
            <a:r>
              <a:rPr lang="en-US" sz="1000" dirty="0"/>
              <a:t>The provision of the information contained herein is not intended to, and does not, grant any right or license under any IBM patents, copyrights, trademarks or other intellectual property right.</a:t>
            </a:r>
          </a:p>
        </p:txBody>
      </p:sp>
      <p:sp>
        <p:nvSpPr>
          <p:cNvPr id="6" name="Content Placeholder 5"/>
          <p:cNvSpPr>
            <a:spLocks noGrp="1"/>
          </p:cNvSpPr>
          <p:nvPr>
            <p:ph type="body" sz="quarter" idx="13"/>
          </p:nvPr>
        </p:nvSpPr>
        <p:spPr/>
        <p:txBody>
          <a:bodyPr/>
          <a:lstStyle/>
          <a:p>
            <a:pPr>
              <a:spcBef>
                <a:spcPts val="900"/>
              </a:spcBef>
            </a:pPr>
            <a:r>
              <a:rPr lang="en-US" sz="1000" dirty="0"/>
              <a:t>IBM, the IBM logo, </a:t>
            </a:r>
            <a:r>
              <a:rPr lang="en-US" sz="1000" dirty="0" err="1"/>
              <a:t>ibm.com</a:t>
            </a:r>
            <a:r>
              <a:rPr lang="en-US" sz="1000" dirty="0"/>
              <a:t> and [names of other referenced IBM products and services used in the presentation]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 </a:t>
            </a:r>
            <a:r>
              <a:rPr lang="en-US" sz="1000" u="sng" dirty="0">
                <a:hlinkClick r:id="rId2"/>
              </a:rPr>
              <a:t>www.ibm.com/legal/copytrade.shtml</a:t>
            </a:r>
            <a:r>
              <a:rPr lang="en-US" sz="1000" dirty="0"/>
              <a:t>.</a:t>
            </a:r>
          </a:p>
        </p:txBody>
      </p:sp>
    </p:spTree>
    <p:extLst>
      <p:ext uri="{BB962C8B-B14F-4D97-AF65-F5344CB8AC3E}">
        <p14:creationId xmlns:p14="http://schemas.microsoft.com/office/powerpoint/2010/main" val="11479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Thank you</a:t>
            </a:r>
          </a:p>
        </p:txBody>
      </p:sp>
      <p:sp>
        <p:nvSpPr>
          <p:cNvPr id="2" name="Footer Placeholder 1"/>
          <p:cNvSpPr>
            <a:spLocks noGrp="1"/>
          </p:cNvSpPr>
          <p:nvPr>
            <p:ph type="ftr" sz="quarter" idx="11"/>
          </p:nvPr>
        </p:nvSpPr>
        <p:spPr/>
        <p:txBody>
          <a:bodyPr/>
          <a:lstStyle/>
          <a:p>
            <a:r>
              <a:rPr lang="en-CA"/>
              <a:t>Think 2019 / Think_2019_From_wild_idea_to_AI_app / Feb 13, 2019 / © 2019 IBM Corporation</a:t>
            </a:r>
            <a:endParaRPr lang="en-US" dirty="0"/>
          </a:p>
        </p:txBody>
      </p:sp>
      <p:sp>
        <p:nvSpPr>
          <p:cNvPr id="4" name="Text Placeholder 3"/>
          <p:cNvSpPr>
            <a:spLocks noGrp="1"/>
          </p:cNvSpPr>
          <p:nvPr>
            <p:ph type="body" sz="quarter" idx="12"/>
          </p:nvPr>
        </p:nvSpPr>
        <p:spPr/>
        <p:txBody>
          <a:bodyPr/>
          <a:lstStyle/>
          <a:p>
            <a:r>
              <a:rPr lang="en-US" dirty="0"/>
              <a:t>Wendy Switzer</a:t>
            </a:r>
          </a:p>
          <a:p>
            <a:r>
              <a:rPr lang="en-US" dirty="0"/>
              <a:t>Content Design – Watson Studio</a:t>
            </a:r>
          </a:p>
          <a:p>
            <a:r>
              <a:rPr lang="en-US" dirty="0">
                <a:hlinkClick r:id="rId3"/>
              </a:rPr>
              <a:t>wswitzer@ca.ibm.com</a:t>
            </a:r>
            <a:endParaRPr lang="en-US" dirty="0"/>
          </a:p>
          <a:p>
            <a:endParaRPr lang="en-US" dirty="0"/>
          </a:p>
          <a:p>
            <a:r>
              <a:rPr lang="en-US" dirty="0"/>
              <a:t>Sarah </a:t>
            </a:r>
            <a:r>
              <a:rPr lang="en-US" dirty="0" err="1"/>
              <a:t>Packowski</a:t>
            </a:r>
            <a:endParaRPr lang="en-US" dirty="0"/>
          </a:p>
          <a:p>
            <a:r>
              <a:rPr lang="en-US" dirty="0"/>
              <a:t>Content Design – Watson Studio</a:t>
            </a:r>
          </a:p>
          <a:p>
            <a:r>
              <a:rPr lang="en-US" dirty="0">
                <a:hlinkClick r:id="rId4"/>
              </a:rPr>
              <a:t>spackows@ca.ibm.com</a:t>
            </a:r>
            <a:endParaRPr lang="en-US" dirty="0"/>
          </a:p>
          <a:p>
            <a:endParaRPr lang="en-US" dirty="0"/>
          </a:p>
        </p:txBody>
      </p:sp>
    </p:spTree>
    <p:extLst>
      <p:ext uri="{BB962C8B-B14F-4D97-AF65-F5344CB8AC3E}">
        <p14:creationId xmlns:p14="http://schemas.microsoft.com/office/powerpoint/2010/main" val="2713060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b="0" dirty="0"/>
              <a:t>Recording</a:t>
            </a:r>
          </a:p>
        </p:txBody>
      </p:sp>
      <p:sp>
        <p:nvSpPr>
          <p:cNvPr id="3" name="Footer Placeholder 2"/>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4184378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CA"/>
              <a:t>Think 2019 / Think_2019_From_wild_idea_to_AI_app / Feb 13, 2019 / © 2019 IBM Corporation</a:t>
            </a:r>
            <a:endParaRPr lang="en-US" dirty="0"/>
          </a:p>
        </p:txBody>
      </p:sp>
      <p:sp>
        <p:nvSpPr>
          <p:cNvPr id="4" name="Title 3"/>
          <p:cNvSpPr>
            <a:spLocks noGrp="1"/>
          </p:cNvSpPr>
          <p:nvPr>
            <p:ph type="title"/>
          </p:nvPr>
        </p:nvSpPr>
        <p:spPr/>
        <p:txBody>
          <a:bodyPr/>
          <a:lstStyle/>
          <a:p>
            <a:r>
              <a:rPr lang="en-US" sz="3200" b="1" dirty="0"/>
              <a:t>User Experience Feedback Session</a:t>
            </a:r>
            <a:br>
              <a:rPr lang="en-US" sz="3200" b="1" dirty="0"/>
            </a:br>
            <a:r>
              <a:rPr lang="en-US" dirty="0"/>
              <a:t>Not just a presentation.  A conversation.</a:t>
            </a:r>
          </a:p>
        </p:txBody>
      </p:sp>
      <p:sp>
        <p:nvSpPr>
          <p:cNvPr id="3" name="TextBox 2"/>
          <p:cNvSpPr txBox="1"/>
          <p:nvPr/>
        </p:nvSpPr>
        <p:spPr>
          <a:xfrm>
            <a:off x="228600" y="1638795"/>
            <a:ext cx="8686800" cy="2862322"/>
          </a:xfrm>
          <a:prstGeom prst="rect">
            <a:avLst/>
          </a:prstGeom>
          <a:noFill/>
        </p:spPr>
        <p:txBody>
          <a:bodyPr wrap="square" rtlCol="0">
            <a:spAutoFit/>
          </a:bodyPr>
          <a:lstStyle/>
          <a:p>
            <a:r>
              <a:rPr lang="en-US" sz="2400" b="1" dirty="0"/>
              <a:t>Scenario</a:t>
            </a:r>
          </a:p>
          <a:p>
            <a:r>
              <a:rPr lang="en-US" sz="1800" dirty="0"/>
              <a:t>You have a wild idea for an AI solution that you want to demo or test</a:t>
            </a:r>
          </a:p>
          <a:p>
            <a:endParaRPr lang="en-US" sz="900" dirty="0"/>
          </a:p>
          <a:p>
            <a:r>
              <a:rPr lang="en-US" sz="2400" b="1" dirty="0"/>
              <a:t>Phases</a:t>
            </a:r>
          </a:p>
          <a:p>
            <a:pPr marL="342900" indent="-342900">
              <a:buFont typeface="+mj-lt"/>
              <a:buAutoNum type="arabicPeriod"/>
            </a:pPr>
            <a:r>
              <a:rPr lang="en-US" sz="1800" dirty="0"/>
              <a:t>Collect training data</a:t>
            </a:r>
          </a:p>
          <a:p>
            <a:pPr marL="342900" indent="-342900">
              <a:buFont typeface="+mj-lt"/>
              <a:buAutoNum type="arabicPeriod"/>
            </a:pPr>
            <a:r>
              <a:rPr lang="en-US" sz="1800" dirty="0"/>
              <a:t>Build a model</a:t>
            </a:r>
          </a:p>
          <a:p>
            <a:pPr marL="342900" indent="-342900">
              <a:buFont typeface="+mj-lt"/>
              <a:buAutoNum type="arabicPeriod"/>
            </a:pPr>
            <a:r>
              <a:rPr lang="en-US" sz="1800" dirty="0"/>
              <a:t>Test your idea in an app</a:t>
            </a:r>
          </a:p>
          <a:p>
            <a:endParaRPr lang="en-US" sz="900" dirty="0"/>
          </a:p>
          <a:p>
            <a:r>
              <a:rPr lang="en-US" sz="2400" b="1" dirty="0"/>
              <a:t>Example</a:t>
            </a:r>
          </a:p>
          <a:p>
            <a:r>
              <a:rPr lang="en-US" sz="1800" dirty="0"/>
              <a:t>Scavenger hunt BINGO</a:t>
            </a:r>
          </a:p>
        </p:txBody>
      </p:sp>
      <p:pic>
        <p:nvPicPr>
          <p:cNvPr id="6" name="Picture 5"/>
          <p:cNvPicPr>
            <a:picLocks noChangeAspect="1"/>
          </p:cNvPicPr>
          <p:nvPr/>
        </p:nvPicPr>
        <p:blipFill>
          <a:blip r:embed="rId2"/>
          <a:stretch>
            <a:fillRect/>
          </a:stretch>
        </p:blipFill>
        <p:spPr>
          <a:xfrm>
            <a:off x="3721217" y="3043400"/>
            <a:ext cx="1701565" cy="1920240"/>
          </a:xfrm>
          <a:prstGeom prst="rect">
            <a:avLst/>
          </a:prstGeom>
        </p:spPr>
      </p:pic>
      <p:pic>
        <p:nvPicPr>
          <p:cNvPr id="8" name="Picture 7"/>
          <p:cNvPicPr>
            <a:picLocks noChangeAspect="1"/>
          </p:cNvPicPr>
          <p:nvPr/>
        </p:nvPicPr>
        <p:blipFill>
          <a:blip r:embed="rId3"/>
          <a:stretch>
            <a:fillRect/>
          </a:stretch>
        </p:blipFill>
        <p:spPr>
          <a:xfrm>
            <a:off x="6241862" y="2672317"/>
            <a:ext cx="1854457" cy="1828800"/>
          </a:xfrm>
          <a:prstGeom prst="rect">
            <a:avLst/>
          </a:prstGeom>
        </p:spPr>
      </p:pic>
      <p:sp>
        <p:nvSpPr>
          <p:cNvPr id="10" name="Right Arrow 9"/>
          <p:cNvSpPr/>
          <p:nvPr/>
        </p:nvSpPr>
        <p:spPr>
          <a:xfrm>
            <a:off x="5574039" y="3753078"/>
            <a:ext cx="610852" cy="411384"/>
          </a:xfrm>
          <a:prstGeom prst="rightArrow">
            <a:avLst>
              <a:gd name="adj1" fmla="val 38453"/>
              <a:gd name="adj2" fmla="val 81754"/>
            </a:avLst>
          </a:prstGeom>
          <a:solidFill>
            <a:srgbClr val="8C8888"/>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70781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4" name="Title 3"/>
          <p:cNvSpPr>
            <a:spLocks noGrp="1"/>
          </p:cNvSpPr>
          <p:nvPr>
            <p:ph type="title"/>
          </p:nvPr>
        </p:nvSpPr>
        <p:spPr/>
        <p:txBody>
          <a:bodyPr/>
          <a:lstStyle/>
          <a:p>
            <a:r>
              <a:rPr lang="en-US" dirty="0"/>
              <a:t>Before we begin…</a:t>
            </a:r>
          </a:p>
        </p:txBody>
      </p:sp>
      <p:sp>
        <p:nvSpPr>
          <p:cNvPr id="5" name="TextBox 4"/>
          <p:cNvSpPr txBox="1"/>
          <p:nvPr/>
        </p:nvSpPr>
        <p:spPr>
          <a:xfrm>
            <a:off x="228600" y="1638795"/>
            <a:ext cx="8686800" cy="1292662"/>
          </a:xfrm>
          <a:prstGeom prst="rect">
            <a:avLst/>
          </a:prstGeom>
          <a:noFill/>
        </p:spPr>
        <p:txBody>
          <a:bodyPr wrap="square" rtlCol="0">
            <a:spAutoFit/>
          </a:bodyPr>
          <a:lstStyle/>
          <a:p>
            <a:r>
              <a:rPr lang="en-US" sz="2400" b="1" dirty="0"/>
              <a:t>Our goal: Learn from you</a:t>
            </a:r>
          </a:p>
          <a:p>
            <a:pPr marL="285750" indent="-285750">
              <a:buFont typeface="Arial" panose="020B0604020202020204" pitchFamily="34" charset="0"/>
              <a:buChar char="•"/>
            </a:pPr>
            <a:r>
              <a:rPr lang="en-US" sz="1800" dirty="0"/>
              <a:t>What are your favorite tools/features, and why do you like them?</a:t>
            </a:r>
          </a:p>
          <a:p>
            <a:pPr marL="285750" indent="-285750">
              <a:buFont typeface="Arial" panose="020B0604020202020204" pitchFamily="34" charset="0"/>
              <a:buChar char="•"/>
            </a:pPr>
            <a:r>
              <a:rPr lang="en-US" sz="1800" dirty="0"/>
              <a:t>What do you want to see in Watson Studio?</a:t>
            </a:r>
          </a:p>
          <a:p>
            <a:pPr marL="285750" indent="-285750">
              <a:buFont typeface="Arial" panose="020B0604020202020204" pitchFamily="34" charset="0"/>
              <a:buChar char="•"/>
            </a:pPr>
            <a:r>
              <a:rPr lang="en-US" sz="1800" dirty="0"/>
              <a:t>What do you like/dislike in Watson Studio?</a:t>
            </a:r>
          </a:p>
        </p:txBody>
      </p:sp>
      <p:sp>
        <p:nvSpPr>
          <p:cNvPr id="6" name="TextBox 5"/>
          <p:cNvSpPr txBox="1"/>
          <p:nvPr/>
        </p:nvSpPr>
        <p:spPr>
          <a:xfrm>
            <a:off x="228600" y="3371137"/>
            <a:ext cx="8686800" cy="1015663"/>
          </a:xfrm>
          <a:prstGeom prst="rect">
            <a:avLst/>
          </a:prstGeom>
          <a:noFill/>
        </p:spPr>
        <p:txBody>
          <a:bodyPr wrap="square" rtlCol="0">
            <a:spAutoFit/>
          </a:bodyPr>
          <a:lstStyle/>
          <a:p>
            <a:r>
              <a:rPr lang="en-US" sz="2400" b="1" dirty="0"/>
              <a:t>Your goals</a:t>
            </a:r>
          </a:p>
          <a:p>
            <a:pPr marL="285750" indent="-285750">
              <a:buFont typeface="Arial" panose="020B0604020202020204" pitchFamily="34" charset="0"/>
              <a:buChar char="•"/>
            </a:pPr>
            <a:r>
              <a:rPr lang="en-US" sz="1800" dirty="0"/>
              <a:t>Why did you decide to attend this session?</a:t>
            </a:r>
          </a:p>
          <a:p>
            <a:pPr marL="285750" indent="-285750">
              <a:buFont typeface="Arial" panose="020B0604020202020204" pitchFamily="34" charset="0"/>
              <a:buChar char="•"/>
            </a:pPr>
            <a:r>
              <a:rPr lang="en-US" sz="1800" dirty="0"/>
              <a:t>What do you hope to get out of this session?</a:t>
            </a:r>
          </a:p>
        </p:txBody>
      </p:sp>
    </p:spTree>
    <p:extLst>
      <p:ext uri="{BB962C8B-B14F-4D97-AF65-F5344CB8AC3E}">
        <p14:creationId xmlns:p14="http://schemas.microsoft.com/office/powerpoint/2010/main" val="290759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b="0" dirty="0"/>
              <a:t>Phase 1:</a:t>
            </a:r>
            <a:br>
              <a:rPr lang="en-US" sz="8000" b="0" dirty="0"/>
            </a:br>
            <a:r>
              <a:rPr lang="en-US" sz="8000" b="0" dirty="0"/>
              <a:t>I have a wild idea, but no data to train a model!</a:t>
            </a:r>
          </a:p>
        </p:txBody>
      </p:sp>
      <p:sp>
        <p:nvSpPr>
          <p:cNvPr id="3" name="Footer Placeholder 2"/>
          <p:cNvSpPr>
            <a:spLocks noGrp="1"/>
          </p:cNvSpPr>
          <p:nvPr>
            <p:ph type="ftr" sz="quarter" idx="11"/>
          </p:nvPr>
        </p:nvSpPr>
        <p:spPr/>
        <p:txBody>
          <a:bodyPr/>
          <a:lstStyle/>
          <a:p>
            <a:r>
              <a:rPr lang="en-CA"/>
              <a:t>Think 2019 / Think_2019_From_wild_idea_to_AI_app / Feb 13, 2019 / © 2019 IBM Corporation</a:t>
            </a:r>
            <a:endParaRPr lang="en-US"/>
          </a:p>
        </p:txBody>
      </p:sp>
    </p:spTree>
    <p:extLst>
      <p:ext uri="{BB962C8B-B14F-4D97-AF65-F5344CB8AC3E}">
        <p14:creationId xmlns:p14="http://schemas.microsoft.com/office/powerpoint/2010/main" val="984487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4" name="Title 3"/>
          <p:cNvSpPr>
            <a:spLocks noGrp="1"/>
          </p:cNvSpPr>
          <p:nvPr>
            <p:ph type="title"/>
          </p:nvPr>
        </p:nvSpPr>
        <p:spPr/>
        <p:txBody>
          <a:bodyPr/>
          <a:lstStyle/>
          <a:p>
            <a:r>
              <a:rPr lang="en-US" dirty="0"/>
              <a:t>We wanted to create a scavenger hunt application for tourist spots in San Francisco…</a:t>
            </a:r>
          </a:p>
        </p:txBody>
      </p:sp>
      <p:pic>
        <p:nvPicPr>
          <p:cNvPr id="5" name="Picture 4" descr="A large white building&#10;&#10;Description automatically generated">
            <a:extLst>
              <a:ext uri="{FF2B5EF4-FFF2-40B4-BE49-F238E27FC236}">
                <a16:creationId xmlns:a16="http://schemas.microsoft.com/office/drawing/2014/main" id="{8EBBA3D4-807E-064B-B4F0-9995D585ADB3}"/>
              </a:ext>
            </a:extLst>
          </p:cNvPr>
          <p:cNvPicPr>
            <a:picLocks noChangeAspect="1"/>
          </p:cNvPicPr>
          <p:nvPr/>
        </p:nvPicPr>
        <p:blipFill rotWithShape="1">
          <a:blip r:embed="rId2"/>
          <a:srcRect r="15142"/>
          <a:stretch/>
        </p:blipFill>
        <p:spPr>
          <a:xfrm>
            <a:off x="0" y="1290638"/>
            <a:ext cx="4571998" cy="3852862"/>
          </a:xfrm>
          <a:prstGeom prst="rect">
            <a:avLst/>
          </a:prstGeom>
        </p:spPr>
      </p:pic>
      <p:pic>
        <p:nvPicPr>
          <p:cNvPr id="8" name="Picture 7" descr="A large bridge over a body of water&#10;&#10;Description automatically generated">
            <a:extLst>
              <a:ext uri="{FF2B5EF4-FFF2-40B4-BE49-F238E27FC236}">
                <a16:creationId xmlns:a16="http://schemas.microsoft.com/office/drawing/2014/main" id="{EF612EFC-4958-9D42-AC06-0D297EE59413}"/>
              </a:ext>
            </a:extLst>
          </p:cNvPr>
          <p:cNvPicPr>
            <a:picLocks noChangeAspect="1"/>
          </p:cNvPicPr>
          <p:nvPr/>
        </p:nvPicPr>
        <p:blipFill rotWithShape="1">
          <a:blip r:embed="rId3"/>
          <a:srcRect r="11002"/>
          <a:stretch/>
        </p:blipFill>
        <p:spPr>
          <a:xfrm>
            <a:off x="4571999" y="1290638"/>
            <a:ext cx="4572000" cy="3852862"/>
          </a:xfrm>
          <a:prstGeom prst="rect">
            <a:avLst/>
          </a:prstGeom>
        </p:spPr>
      </p:pic>
    </p:spTree>
    <p:extLst>
      <p:ext uri="{BB962C8B-B14F-4D97-AF65-F5344CB8AC3E}">
        <p14:creationId xmlns:p14="http://schemas.microsoft.com/office/powerpoint/2010/main" val="20321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we live in Canada!</a:t>
            </a:r>
          </a:p>
        </p:txBody>
      </p:sp>
      <p:sp>
        <p:nvSpPr>
          <p:cNvPr id="7" name="Footer Placeholder 6"/>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6" name="Text Placeholder 5"/>
          <p:cNvSpPr>
            <a:spLocks noGrp="1"/>
          </p:cNvSpPr>
          <p:nvPr>
            <p:ph type="body" sz="quarter" idx="14"/>
          </p:nvPr>
        </p:nvSpPr>
        <p:spPr/>
        <p:txBody>
          <a:bodyPr/>
          <a:lstStyle/>
          <a:p>
            <a:endParaRPr lang="en-US" dirty="0"/>
          </a:p>
          <a:p>
            <a:endParaRPr lang="en-US" dirty="0"/>
          </a:p>
        </p:txBody>
      </p:sp>
      <p:pic>
        <p:nvPicPr>
          <p:cNvPr id="11" name="Picture Placeholder 10" descr="A car covered in snow&#10;&#10;Description automatically generated">
            <a:extLst>
              <a:ext uri="{FF2B5EF4-FFF2-40B4-BE49-F238E27FC236}">
                <a16:creationId xmlns:a16="http://schemas.microsoft.com/office/drawing/2014/main" id="{15B0636C-EECE-1D4B-8A0C-F3EBBA56FA7A}"/>
              </a:ext>
            </a:extLst>
          </p:cNvPr>
          <p:cNvPicPr>
            <a:picLocks noGrp="1" noChangeAspect="1"/>
          </p:cNvPicPr>
          <p:nvPr>
            <p:ph type="pic" sz="quarter" idx="15"/>
          </p:nvPr>
        </p:nvPicPr>
        <p:blipFill>
          <a:blip r:embed="rId3"/>
          <a:srcRect t="7813" b="7813"/>
          <a:stretch>
            <a:fillRect/>
          </a:stretch>
        </p:blipFill>
        <p:spPr/>
      </p:pic>
    </p:spTree>
    <p:extLst>
      <p:ext uri="{BB962C8B-B14F-4D97-AF65-F5344CB8AC3E}">
        <p14:creationId xmlns:p14="http://schemas.microsoft.com/office/powerpoint/2010/main" val="1263229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CA"/>
              <a:t>Think 2019 / Think_2019_From_wild_idea_to_AI_app / Feb 13, 2019 / © 2019 IBM Corporation</a:t>
            </a:r>
            <a:endParaRPr lang="en-US"/>
          </a:p>
        </p:txBody>
      </p:sp>
      <p:sp>
        <p:nvSpPr>
          <p:cNvPr id="4" name="Title 3"/>
          <p:cNvSpPr>
            <a:spLocks noGrp="1"/>
          </p:cNvSpPr>
          <p:nvPr>
            <p:ph type="title"/>
          </p:nvPr>
        </p:nvSpPr>
        <p:spPr/>
        <p:txBody>
          <a:bodyPr/>
          <a:lstStyle/>
          <a:p>
            <a:r>
              <a:rPr lang="en-US" sz="3200" b="1" dirty="0"/>
              <a:t>Data sets</a:t>
            </a:r>
            <a:br>
              <a:rPr lang="en-US" sz="3200" b="1" dirty="0"/>
            </a:br>
            <a:r>
              <a:rPr lang="en-US" dirty="0"/>
              <a:t>Community in Watson Studio</a:t>
            </a:r>
          </a:p>
        </p:txBody>
      </p:sp>
      <p:pic>
        <p:nvPicPr>
          <p:cNvPr id="5" name="Picture 4" descr="A screenshot of a social media post&#10;&#10;Description automatically generated">
            <a:extLst>
              <a:ext uri="{FF2B5EF4-FFF2-40B4-BE49-F238E27FC236}">
                <a16:creationId xmlns:a16="http://schemas.microsoft.com/office/drawing/2014/main" id="{7D3395D4-AE88-6141-A4E4-27BE0314AD40}"/>
              </a:ext>
            </a:extLst>
          </p:cNvPr>
          <p:cNvPicPr>
            <a:picLocks noChangeAspect="1"/>
          </p:cNvPicPr>
          <p:nvPr/>
        </p:nvPicPr>
        <p:blipFill>
          <a:blip r:embed="rId2"/>
          <a:stretch>
            <a:fillRect/>
          </a:stretch>
        </p:blipFill>
        <p:spPr>
          <a:xfrm>
            <a:off x="1295400" y="1517786"/>
            <a:ext cx="6553200" cy="3032506"/>
          </a:xfrm>
          <a:prstGeom prst="rect">
            <a:avLst/>
          </a:prstGeom>
        </p:spPr>
      </p:pic>
    </p:spTree>
    <p:extLst>
      <p:ext uri="{BB962C8B-B14F-4D97-AF65-F5344CB8AC3E}">
        <p14:creationId xmlns:p14="http://schemas.microsoft.com/office/powerpoint/2010/main" val="3464129218"/>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Presentation1_Think_2018_SpeakerPPT_npdosclaimer</Template>
  <TotalTime>6972</TotalTime>
  <Words>1048</Words>
  <Application>Microsoft Macintosh PowerPoint</Application>
  <PresentationFormat>On-screen Show (16:9)</PresentationFormat>
  <Paragraphs>110</Paragraphs>
  <Slides>23</Slides>
  <Notes>4</Notes>
  <HiddenSlides>0</HiddenSlides>
  <MMClips>0</MMClips>
  <ScaleCrop>false</ScaleCrop>
  <HeadingPairs>
    <vt:vector size="6" baseType="variant">
      <vt:variant>
        <vt:lpstr>Fonts Used</vt:lpstr>
      </vt:variant>
      <vt:variant>
        <vt:i4>3</vt:i4>
      </vt:variant>
      <vt:variant>
        <vt:lpstr>Theme</vt:lpstr>
      </vt:variant>
      <vt:variant>
        <vt:i4>7</vt:i4>
      </vt:variant>
      <vt:variant>
        <vt:lpstr>Slide Titles</vt:lpstr>
      </vt:variant>
      <vt:variant>
        <vt:i4>23</vt:i4>
      </vt:variant>
    </vt:vector>
  </HeadingPairs>
  <TitlesOfParts>
    <vt:vector size="33" baseType="lpstr">
      <vt:lpstr>Arial</vt:lpstr>
      <vt:lpstr>Calibri</vt:lpstr>
      <vt:lpstr>IBM Plex Sans</vt:lpstr>
      <vt:lpstr>blk_background_2017</vt:lpstr>
      <vt:lpstr>dk_blu_background_2017</vt:lpstr>
      <vt:lpstr>gry_background_2017</vt:lpstr>
      <vt:lpstr>wht_background_2017</vt:lpstr>
      <vt:lpstr>1_wht_background_2017</vt:lpstr>
      <vt:lpstr>1_gry_background_2017</vt:lpstr>
      <vt:lpstr>1_dk_blu_background_2017</vt:lpstr>
      <vt:lpstr>  IBM Watson Studio       from wild idea to AI app </vt:lpstr>
      <vt:lpstr>PowerPoint Presentation</vt:lpstr>
      <vt:lpstr>Recording</vt:lpstr>
      <vt:lpstr>User Experience Feedback Session Not just a presentation.  A conversation.</vt:lpstr>
      <vt:lpstr>Before we begin…</vt:lpstr>
      <vt:lpstr>Phase 1: I have a wild idea, but no data to train a model!</vt:lpstr>
      <vt:lpstr>We wanted to create a scavenger hunt application for tourist spots in San Francisco…</vt:lpstr>
      <vt:lpstr>But we live in Canada!</vt:lpstr>
      <vt:lpstr>Data sets Community in Watson Studio</vt:lpstr>
      <vt:lpstr>When have you needed training data?</vt:lpstr>
      <vt:lpstr>What problems have you had with using open data?</vt:lpstr>
      <vt:lpstr>We used freely available photos of tourist spots in San Francisco…</vt:lpstr>
      <vt:lpstr>Phase 2: Now I want to train and test a model</vt:lpstr>
      <vt:lpstr>DEMO Visual Recognition model builder in Watson Studio</vt:lpstr>
      <vt:lpstr>Building a model</vt:lpstr>
      <vt:lpstr>Phase 3:  Now I want to prototype / demo my idea</vt:lpstr>
      <vt:lpstr>We wanted to create a scavenger hung BINGO game…</vt:lpstr>
      <vt:lpstr>DEMO Notebook in Watson Studio           Web app in IBM Cloud</vt:lpstr>
      <vt:lpstr>Building an app</vt:lpstr>
      <vt:lpstr>PowerPoint Presentation</vt:lpstr>
      <vt:lpstr>Notices and disclaimers</vt:lpstr>
      <vt:lpstr>Notices and disclaimers continued </vt:lpstr>
      <vt:lpstr>Thank you</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Dasol Jung</dc:creator>
  <cp:lastModifiedBy>WENDY Switzer</cp:lastModifiedBy>
  <cp:revision>68</cp:revision>
  <cp:lastPrinted>2019-02-13T22:46:44Z</cp:lastPrinted>
  <dcterms:created xsi:type="dcterms:W3CDTF">2017-12-15T17:43:10Z</dcterms:created>
  <dcterms:modified xsi:type="dcterms:W3CDTF">2019-02-13T22:58:51Z</dcterms:modified>
</cp:coreProperties>
</file>